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1</c:v>
                </c:pt>
                <c:pt idx="1">
                  <c:v>17</c:v>
                </c:pt>
                <c:pt idx="2">
                  <c:v>7</c:v>
                </c:pt>
                <c:pt idx="3">
                  <c:v>21</c:v>
                </c:pt>
                <c:pt idx="4">
                  <c:v>0</c:v>
                </c:pt>
                <c:pt idx="5">
                  <c:v>1</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Sheet1!$B$2:$B$6</c:f>
              <c:numCache>
                <c:formatCode>0.0</c:formatCode>
                <c:ptCount val="5"/>
                <c:pt idx="0">
                  <c:v>8.1999999999999993</c:v>
                </c:pt>
                <c:pt idx="1">
                  <c:v>8.1</c:v>
                </c:pt>
                <c:pt idx="2">
                  <c:v>7.5</c:v>
                </c:pt>
                <c:pt idx="3">
                  <c:v>7.4</c:v>
                </c:pt>
                <c:pt idx="4">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Sheet1!$C$2:$C$6</c:f>
              <c:numCache>
                <c:formatCode>0.0</c:formatCode>
                <c:ptCount val="5"/>
                <c:pt idx="0">
                  <c:v>1.8000000000000007</c:v>
                </c:pt>
                <c:pt idx="1">
                  <c:v>1.9000000000000004</c:v>
                </c:pt>
                <c:pt idx="2">
                  <c:v>2.5</c:v>
                </c:pt>
                <c:pt idx="3">
                  <c:v>2.5999999999999996</c:v>
                </c:pt>
                <c:pt idx="4">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Sheet1!$B$2:$B$6</c:f>
              <c:numCache>
                <c:formatCode>0.0</c:formatCode>
                <c:ptCount val="5"/>
                <c:pt idx="0">
                  <c:v>6.2</c:v>
                </c:pt>
                <c:pt idx="1">
                  <c:v>6.7</c:v>
                </c:pt>
                <c:pt idx="2">
                  <c:v>6.7</c:v>
                </c:pt>
                <c:pt idx="3">
                  <c:v>6.8</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Sheet1!$C$2:$C$6</c:f>
              <c:numCache>
                <c:formatCode>0.0</c:formatCode>
                <c:ptCount val="5"/>
                <c:pt idx="0">
                  <c:v>3.8</c:v>
                </c:pt>
                <c:pt idx="1">
                  <c:v>3.3</c:v>
                </c:pt>
                <c:pt idx="2">
                  <c:v>3.3</c:v>
                </c:pt>
                <c:pt idx="3">
                  <c:v>3.2</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9.2139898554999711E-2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0.10522399999999976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1.0985180000000003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0.10522399999999976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0.37742599999999982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0.50327300000000097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6.2790410000000003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7.288217342529979E-2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0.10828099999999985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1.1304370000000006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0.10828099999999985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0.38839199999999963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0.70268599999999992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6.6213379999999997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1.0631269999999997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0.59554300000000016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0.16603299999999965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1.7333600000000011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0.16603299999999876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0.22631531179690079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7.539568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5.9754987089845004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0.34628129101549998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0.11090799999999934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1.1578710000000001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0.11090900000000037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0.39781799999999912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0.4485430000000008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6.2943009999999999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6.9602897557272998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0.35652624427270041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0.1141230000000002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1.1914319999999989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0.11412400000000034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0.40934900000000063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0.58509800000000034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7.4456619999999996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8.5159974200724005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0.15724657992759994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5.0765999999999423E-2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0.52999499999999955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5.0766000000001199E-2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0.18209399999999931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5.1358000000000459E-2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8.7068739999999991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9</c:v>
                </c:pt>
                <c:pt idx="1">
                  <c:v>30</c:v>
                </c:pt>
                <c:pt idx="2">
                  <c:v>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3.5730169475756002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0.33028805242439985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0.10554300000000039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1.1018629999999998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0.10554299999999994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0.37857499999999966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0.61396500000000032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4.2699350000000003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0.13002499999999984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0.41521100000000022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0.11575799999999958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1.2084929999999998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0.11575800000000047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0.41521000000000008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0.66464899999999982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6.1215640000000002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0.29436698525760008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0.1664519999999996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1.737731000000001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0.16645099999999857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0.59704500000000138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0.54536799999999985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6.9329530000000004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0.67597399999999919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0.48172400000000071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0.13430099999999978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1.4020830000000002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0.13430199999999992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0.48172300000000057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0.18316499999999891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7.4668469999999996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0.9138740000000003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0.52146599999999932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0.14538100000000043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1.5177550000000002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0.14538099999999954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0.52146600000000021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0.57697900000000057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5.4751690000000002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Feedback on care Q49. During your hospital stay, were you ever asked to give your views on the quality of your care?</c:v>
                </c:pt>
                <c:pt idx="1">
                  <c:v>Admission to hospital Q2. How did you feel about the length of time you were on the waiting list before your admission to hospital?</c:v>
                </c:pt>
                <c:pt idx="2">
                  <c:v>Your care and treatment Q28. Were you given enough privacy when being examined or treated?</c:v>
                </c:pt>
                <c:pt idx="3">
                  <c:v>Doctors Q16. When you asked doctors questions, did you get answers you could understand?</c:v>
                </c:pt>
                <c:pt idx="4">
                  <c:v>The hospital and ward Q5. Were you ever prevented from sleeping at night by hospital lighting?</c:v>
                </c:pt>
              </c:strCache>
            </c:strRef>
          </c:cat>
          <c:val>
            <c:numRef>
              <c:f>Sheet1!$B$2:$B$6</c:f>
              <c:numCache>
                <c:formatCode>0.0</c:formatCode>
                <c:ptCount val="5"/>
                <c:pt idx="0">
                  <c:v>2.5</c:v>
                </c:pt>
                <c:pt idx="1">
                  <c:v>8.1</c:v>
                </c:pt>
                <c:pt idx="2">
                  <c:v>9.4</c:v>
                </c:pt>
                <c:pt idx="3">
                  <c:v>8.5</c:v>
                </c:pt>
                <c:pt idx="4">
                  <c:v>7.9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Feedback on care Q49. During your hospital stay, were you ever asked to give your views on the quality of your care?</c:v>
                </c:pt>
                <c:pt idx="1">
                  <c:v>Admission to hospital Q2. How did you feel about the length of time you were on the waiting list before your admission to hospital?</c:v>
                </c:pt>
                <c:pt idx="2">
                  <c:v>Your care and treatment Q28. Were you given enough privacy when being examined or treated?</c:v>
                </c:pt>
                <c:pt idx="3">
                  <c:v>Doctors Q16. When you asked doctors questions, did you get answers you could understand?</c:v>
                </c:pt>
                <c:pt idx="4">
                  <c:v>The hospital and ward Q5. Were you ever prevented from sleeping at night by hospital lighting?</c:v>
                </c:pt>
              </c:strCache>
            </c:strRef>
          </c:cat>
          <c:val>
            <c:numRef>
              <c:f>Sheet1!$C$2:$C$6</c:f>
              <c:numCache>
                <c:formatCode>0.0</c:formatCode>
                <c:ptCount val="5"/>
                <c:pt idx="0">
                  <c:v>1.4</c:v>
                </c:pt>
                <c:pt idx="1">
                  <c:v>7.5</c:v>
                </c:pt>
                <c:pt idx="2">
                  <c:v>9.4</c:v>
                </c:pt>
                <c:pt idx="3">
                  <c:v>8.6999999999999993</c:v>
                </c:pt>
                <c:pt idx="4">
                  <c:v>8.1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Your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Your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Your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Your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Your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Your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Your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Your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2.4862925371887199</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Sheet1!$B$2:$B$6</c:f>
              <c:numCache>
                <c:formatCode>0.0</c:formatCode>
                <c:ptCount val="5"/>
                <c:pt idx="0">
                  <c:v>3.4</c:v>
                </c:pt>
                <c:pt idx="1">
                  <c:v>2.5</c:v>
                </c:pt>
                <c:pt idx="2">
                  <c:v>2.5</c:v>
                </c:pt>
                <c:pt idx="3">
                  <c:v>2.5</c:v>
                </c:pt>
                <c:pt idx="4">
                  <c:v>2.4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Sheet1!$C$2:$C$6</c:f>
              <c:numCache>
                <c:formatCode>0.0</c:formatCode>
                <c:ptCount val="5"/>
                <c:pt idx="0">
                  <c:v>6.6</c:v>
                </c:pt>
                <c:pt idx="1">
                  <c:v>7.5</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Sheet1!$B$2:$B$6</c:f>
              <c:numCache>
                <c:formatCode>0.0</c:formatCode>
                <c:ptCount val="5"/>
                <c:pt idx="0">
                  <c:v>1.2</c:v>
                </c:pt>
                <c:pt idx="1">
                  <c:v>1.2</c:v>
                </c:pt>
                <c:pt idx="2">
                  <c:v>1.2</c:v>
                </c:pt>
                <c:pt idx="3">
                  <c:v>1.2</c:v>
                </c:pt>
                <c:pt idx="4">
                  <c:v>1.3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Sheet1!$C$2:$C$6</c:f>
              <c:numCache>
                <c:formatCode>0.0</c:formatCode>
                <c:ptCount val="5"/>
                <c:pt idx="0">
                  <c:v>8.8000000000000007</c:v>
                </c:pt>
                <c:pt idx="1">
                  <c:v>8.8000000000000007</c:v>
                </c:pt>
                <c:pt idx="2">
                  <c:v>8.8000000000000007</c:v>
                </c:pt>
                <c:pt idx="3">
                  <c:v>8.8000000000000007</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8.9388557190600071E-2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1.5817809999999999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0.15151400000000015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0.54346399999999973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0.57742400000000016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2.4862929999999999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Your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Your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Your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Your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Your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Your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Your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Your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8.4183067529835593</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Q11. Were you offered food that met any dietary needs or requirements you had?</c:v>
                </c:pt>
                <c:pt idx="1">
                  <c:v>The hospital and ward Q14. Were you able to get hospital food outside of set meal times?</c:v>
                </c:pt>
                <c:pt idx="2">
                  <c:v>The hospital and ward Q4. Did you get help from staff to keep in touch with your family and friends?</c:v>
                </c:pt>
                <c:pt idx="3">
                  <c:v>The hospital and ward Q12. How would you rate the hospital food?</c:v>
                </c:pt>
                <c:pt idx="4">
                  <c:v>Your care and treatment Q26. Did you feel able to talk to members of hospital staff about your worries and fears?</c:v>
                </c:pt>
              </c:strCache>
            </c:strRef>
          </c:cat>
          <c:val>
            <c:numRef>
              <c:f>Sheet1!$B$2:$B$6</c:f>
              <c:numCache>
                <c:formatCode>0.0</c:formatCode>
                <c:ptCount val="5"/>
                <c:pt idx="0">
                  <c:v>6.7</c:v>
                </c:pt>
                <c:pt idx="1">
                  <c:v>4.3</c:v>
                </c:pt>
                <c:pt idx="2">
                  <c:v>6.5</c:v>
                </c:pt>
                <c:pt idx="3">
                  <c:v>6</c:v>
                </c:pt>
                <c:pt idx="4">
                  <c:v>6.7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Q11. Were you offered food that met any dietary needs or requirements you had?</c:v>
                </c:pt>
                <c:pt idx="1">
                  <c:v>The hospital and ward Q14. Were you able to get hospital food outside of set meal times?</c:v>
                </c:pt>
                <c:pt idx="2">
                  <c:v>The hospital and ward Q4. Did you get help from staff to keep in touch with your family and friends?</c:v>
                </c:pt>
                <c:pt idx="3">
                  <c:v>The hospital and ward Q12. How would you rate the hospital food?</c:v>
                </c:pt>
                <c:pt idx="4">
                  <c:v>Your care and treatment Q26. Did you feel able to talk to members of hospital staff about your worries and fears?</c:v>
                </c:pt>
              </c:strCache>
            </c:strRef>
          </c:cat>
          <c:val>
            <c:numRef>
              <c:f>Sheet1!$C$2:$C$6</c:f>
              <c:numCache>
                <c:formatCode>0.0</c:formatCode>
                <c:ptCount val="5"/>
                <c:pt idx="0">
                  <c:v>8.3000000000000007</c:v>
                </c:pt>
                <c:pt idx="1">
                  <c:v>5.9</c:v>
                </c:pt>
                <c:pt idx="2">
                  <c:v>7.7</c:v>
                </c:pt>
                <c:pt idx="3">
                  <c:v>7</c:v>
                </c:pt>
                <c:pt idx="4">
                  <c:v>7.6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Sheet1!$B$2:$B$6</c:f>
              <c:numCache>
                <c:formatCode>0.0</c:formatCode>
                <c:ptCount val="5"/>
                <c:pt idx="0">
                  <c:v>9.6999999999999993</c:v>
                </c:pt>
                <c:pt idx="1">
                  <c:v>9.4</c:v>
                </c:pt>
                <c:pt idx="2">
                  <c:v>9.3000000000000007</c:v>
                </c:pt>
                <c:pt idx="3">
                  <c:v>9.1999999999999993</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Sheet1!$C$2:$C$6</c:f>
              <c:numCache>
                <c:formatCode>0.0</c:formatCode>
                <c:ptCount val="5"/>
                <c:pt idx="0">
                  <c:v>0.30000000000000071</c:v>
                </c:pt>
                <c:pt idx="1">
                  <c:v>0.59999999999999964</c:v>
                </c:pt>
                <c:pt idx="2">
                  <c:v>0.69999999999999929</c:v>
                </c:pt>
                <c:pt idx="3">
                  <c:v>0.80000000000000071</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Sheet1!$B$2:$B$6</c:f>
              <c:numCache>
                <c:formatCode>0.0</c:formatCode>
                <c:ptCount val="5"/>
                <c:pt idx="0">
                  <c:v>8.1999999999999993</c:v>
                </c:pt>
                <c:pt idx="1">
                  <c:v>8.4</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Sheet1!$C$2:$C$6</c:f>
              <c:numCache>
                <c:formatCode>0.0</c:formatCode>
                <c:ptCount val="5"/>
                <c:pt idx="0">
                  <c:v>1.8000000000000007</c:v>
                </c:pt>
                <c:pt idx="1">
                  <c:v>1.5999999999999996</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0.13905100000000026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0.26426200000000044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7.3674000000000461E-2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0.76914699999999847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7.3674000000000461E-2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0.23077072561760126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8.4183070000000004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Your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Your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Your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Your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Your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Your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Your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Your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7.4145382832501801</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Sheet1!$B$2:$B$6</c:f>
              <c:numCache>
                <c:formatCode>0.0</c:formatCode>
                <c:ptCount val="5"/>
                <c:pt idx="0">
                  <c:v>9</c:v>
                </c:pt>
                <c:pt idx="1">
                  <c:v>8.8000000000000007</c:v>
                </c:pt>
                <c:pt idx="2">
                  <c:v>8.5</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Sheet1!$C$2:$C$6</c:f>
              <c:numCache>
                <c:formatCode>0.0</c:formatCode>
                <c:ptCount val="5"/>
                <c:pt idx="0">
                  <c:v>1</c:v>
                </c:pt>
                <c:pt idx="1">
                  <c:v>1.1999999999999993</c:v>
                </c:pt>
                <c:pt idx="2">
                  <c:v>1.5</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Sheet1!$B$2:$B$6</c:f>
              <c:numCache>
                <c:formatCode>0.0</c:formatCode>
                <c:ptCount val="5"/>
                <c:pt idx="0">
                  <c:v>7.4</c:v>
                </c:pt>
                <c:pt idx="1">
                  <c:v>7.4</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Sheet1!$C$2:$C$6</c:f>
              <c:numCache>
                <c:formatCode>0.0</c:formatCode>
                <c:ptCount val="5"/>
                <c:pt idx="0">
                  <c:v>2.5999999999999996</c:v>
                </c:pt>
                <c:pt idx="1">
                  <c:v>2.5999999999999996</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0.2004560282743002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9.1911999999999772E-2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0.95955000000000013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9.191200000000066E-2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0.3296790000000005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0.35993099999999956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7.4145380000000003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6.3</c:v>
                </c:pt>
                <c:pt idx="1">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3.7</c:v>
                </c:pt>
                <c:pt idx="1">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6.5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6.1</c:v>
                </c:pt>
                <c:pt idx="1">
                  <c:v>5.4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3.9000000000000004</c:v>
                </c:pt>
                <c:pt idx="1">
                  <c:v>4.5999999999999996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c:v>
                </c:pt>
                <c:pt idx="1">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6.9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3.0999999999999996</c:v>
                </c:pt>
                <c:pt idx="1">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7.3</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Your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Your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Your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Your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Your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Your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Your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Your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7.2472752275411496</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5.9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4.0999999999999996</c:v>
                </c:pt>
                <c:pt idx="1">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6.7</c:v>
                </c:pt>
                <c:pt idx="1">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3.3</c:v>
                </c:pt>
                <c:pt idx="1">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Sheet1!$B$2:$B$6</c:f>
              <c:numCache>
                <c:formatCode>0.0</c:formatCode>
                <c:ptCount val="5"/>
                <c:pt idx="0">
                  <c:v>8.6999999999999993</c:v>
                </c:pt>
                <c:pt idx="1">
                  <c:v>8.3000000000000007</c:v>
                </c:pt>
                <c:pt idx="2">
                  <c:v>7.6</c:v>
                </c:pt>
                <c:pt idx="3">
                  <c:v>7.6</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Sheet1!$C$2:$C$6</c:f>
              <c:numCache>
                <c:formatCode>0.0</c:formatCode>
                <c:ptCount val="5"/>
                <c:pt idx="0">
                  <c:v>1.3000000000000007</c:v>
                </c:pt>
                <c:pt idx="1">
                  <c:v>1.6999999999999993</c:v>
                </c:pt>
                <c:pt idx="2">
                  <c:v>2.4000000000000004</c:v>
                </c:pt>
                <c:pt idx="3">
                  <c:v>2.4000000000000004</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3.6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4.9000000000000004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6.4</c:v>
                </c:pt>
                <c:pt idx="1">
                  <c:v>5.0999999999999996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8.3000000000000007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Sheet1!$B$2:$B$6</c:f>
              <c:numCache>
                <c:formatCode>0.0</c:formatCode>
                <c:ptCount val="5"/>
                <c:pt idx="0">
                  <c:v>6.2</c:v>
                </c:pt>
                <c:pt idx="1">
                  <c:v>6.3</c:v>
                </c:pt>
                <c:pt idx="2">
                  <c:v>6.5</c:v>
                </c:pt>
                <c:pt idx="3">
                  <c:v>6.6</c:v>
                </c:pt>
                <c:pt idx="4">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Sheet1!$C$2:$C$6</c:f>
              <c:numCache>
                <c:formatCode>0.0</c:formatCode>
                <c:ptCount val="5"/>
                <c:pt idx="0">
                  <c:v>3.8</c:v>
                </c:pt>
                <c:pt idx="1">
                  <c:v>3.7</c:v>
                </c:pt>
                <c:pt idx="2">
                  <c:v>3.5</c:v>
                </c:pt>
                <c:pt idx="3">
                  <c:v>3.4000000000000004</c:v>
                </c:pt>
                <c:pt idx="4">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7.6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8.4</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7.6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6.8</c:v>
                </c:pt>
                <c:pt idx="1">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6.3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3.7</c:v>
                </c:pt>
                <c:pt idx="1">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8.3000000000000007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0.45057044194089979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0.17273300000000003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1.8033020000000004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0.79230599999999995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0.72443900000000028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6.3568100000000003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6.5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5.4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4.5999999999999996</c:v>
                </c:pt>
                <c:pt idx="1">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9.6999999999999993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0.30000000000000071</c:v>
                </c:pt>
                <c:pt idx="1">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0.26834965905420027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0.18287799999999965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1.9092249999999993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0.72335802339620159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8.1377400000000009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8.3000000000000007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7.4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6.2</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3.8</c:v>
                </c:pt>
                <c:pt idx="1">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6.8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6.1</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3.9000000000000004</c:v>
                </c:pt>
                <c:pt idx="1">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6.7</c:v>
                </c:pt>
                <c:pt idx="1">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3.3</c:v>
                </c:pt>
                <c:pt idx="1">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6.6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3.4000000000000004</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Your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Your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Your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Your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Your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Your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Your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Your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6.9286149828127002</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3.3</c:v>
                </c:pt>
                <c:pt idx="1">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Sheet1!$B$2:$B$6</c:f>
              <c:numCache>
                <c:formatCode>0.0</c:formatCode>
                <c:ptCount val="5"/>
                <c:pt idx="0">
                  <c:v>8.4</c:v>
                </c:pt>
                <c:pt idx="1">
                  <c:v>7.7</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Sheet1!$C$2:$C$6</c:f>
              <c:numCache>
                <c:formatCode>0.0</c:formatCode>
                <c:ptCount val="5"/>
                <c:pt idx="0">
                  <c:v>1.5999999999999996</c:v>
                </c:pt>
                <c:pt idx="1">
                  <c:v>2.2999999999999998</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4.2</c:v>
                </c:pt>
                <c:pt idx="1">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5.8</c:v>
                </c:pt>
                <c:pt idx="1">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6.1</c:v>
                </c:pt>
                <c:pt idx="1">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3.9000000000000004</c:v>
                </c:pt>
                <c:pt idx="1">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6.7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3.3</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Sheet1!$B$2:$B$6</c:f>
              <c:numCache>
                <c:formatCode>0.0</c:formatCode>
                <c:ptCount val="5"/>
                <c:pt idx="0">
                  <c:v>6.9</c:v>
                </c:pt>
                <c:pt idx="1">
                  <c:v>7.1</c:v>
                </c:pt>
                <c:pt idx="2">
                  <c:v>7.1</c:v>
                </c:pt>
                <c:pt idx="3">
                  <c:v>7.2</c:v>
                </c:pt>
                <c:pt idx="4">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Sheet1!$C$2:$C$6</c:f>
              <c:numCache>
                <c:formatCode>0.0</c:formatCode>
                <c:ptCount val="5"/>
                <c:pt idx="0">
                  <c:v>3.0999999999999996</c:v>
                </c:pt>
                <c:pt idx="1">
                  <c:v>2.9000000000000004</c:v>
                </c:pt>
                <c:pt idx="2">
                  <c:v>2.9000000000000004</c:v>
                </c:pt>
                <c:pt idx="3">
                  <c:v>2.8</c:v>
                </c:pt>
                <c:pt idx="4">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5.4</c:v>
                </c:pt>
                <c:pt idx="1">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4.5999999999999996</c:v>
                </c:pt>
                <c:pt idx="1">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3.3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6.7</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71.510000000000005</c:v>
                </c:pt>
                <c:pt idx="1">
                  <c:v>3.9885999999999999</c:v>
                </c:pt>
                <c:pt idx="2">
                  <c:v>8.5470000000000006</c:v>
                </c:pt>
                <c:pt idx="3">
                  <c:v>11.1111</c:v>
                </c:pt>
                <c:pt idx="4">
                  <c:v>1.1395999999999999</c:v>
                </c:pt>
                <c:pt idx="5">
                  <c:v>3.7037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6.4167623368964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0.38323666310359972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0.15213199999999993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1.5882380000000005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0.6978150000000003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0.2510349999999999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6.4952259999999997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8.4</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7.5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0.14255209710190009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2.1080189999999996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0.92618800000000068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1.4975379999999996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5.6776030000000004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7.1625378054375002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0.24872419456249961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0.11269500000000043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1.1765269999999992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0.51692400000000127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0.24087499999999906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7.8850689999999997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0.19363177540350041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0.1095429999999995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1.1436150000000005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0.50246300000000055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0.1584859999999999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7.897322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0.27062509375559962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0.18739000000000061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1.9563229999999994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0.85953800000000058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0.49784599999999912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5.8520919999999998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2.2123000000000559E-2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0.25569600000000037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7.128599999999885E-2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0.74421599999999977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7.1286999999999878E-2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0.25569500000000112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8.5423999999999722E-2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8.6755130000000005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0.14148902279209974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0.12300999999999984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1.2842130000000003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0.12301099999999998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0.44122600000000034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4.9930999999999059E-2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7.2141380000000002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5.9678368535799997E-2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1.5278890000000009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0.14635099999999923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0.45271729450800002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7.5735799999999998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24.633400000000002</c:v>
                </c:pt>
                <c:pt idx="1">
                  <c:v>1.173</c:v>
                </c:pt>
                <c:pt idx="2">
                  <c:v>62.170099999999998</c:v>
                </c:pt>
                <c:pt idx="3">
                  <c:v>2.6393</c:v>
                </c:pt>
                <c:pt idx="4">
                  <c:v>0</c:v>
                </c:pt>
                <c:pt idx="5">
                  <c:v>3.2258</c:v>
                </c:pt>
                <c:pt idx="6">
                  <c:v>1.173</c:v>
                </c:pt>
                <c:pt idx="7">
                  <c:v>1.7595000000000001</c:v>
                </c:pt>
                <c:pt idx="8">
                  <c:v>3.2258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0.13381799999999977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0.53676700000000022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0.14964699999999986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1.5622880000000006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0.14964599999999884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0.49492141124730082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6.6528090000000004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0.29305996031469927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0.12272300000000058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1.2812169999999998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0.12272399999999983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0.44019599999999937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0.60258000000000145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6.0440719999999999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0.19752000992980001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0.17097400000000018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1.7849440000000003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0.17097399999999929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0.6132660000000012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0.16931299999999894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6.9864620000000004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0.29826053586260048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0.20742399999999961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2.1654780000000002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0.20742499999999975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0.74400900000000014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0.72531300000000076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4.2808960000000003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6.4216999999999302E-2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0.27165300000000059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7.5733999999998858E-2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0.79066100000000006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7.5734999999999886E-2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8.6723828410400827E-2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8.8372130000000002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0.77949999999999997</c:v>
                </c:pt>
                <c:pt idx="1">
                  <c:v>0.22050000000000003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0.77949999999999997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Your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Your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Your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Your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Your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Your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Your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Your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8.3966857907269699</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Sheet1!$B$2:$B$6</c:f>
              <c:numCache>
                <c:formatCode>0.0</c:formatCode>
                <c:ptCount val="5"/>
                <c:pt idx="0">
                  <c:v>9.4</c:v>
                </c:pt>
                <c:pt idx="1">
                  <c:v>9.4</c:v>
                </c:pt>
                <c:pt idx="2">
                  <c:v>8.9</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Sheet1!$C$2:$C$6</c:f>
              <c:numCache>
                <c:formatCode>0.0</c:formatCode>
                <c:ptCount val="5"/>
                <c:pt idx="0">
                  <c:v>0.59999999999999964</c:v>
                </c:pt>
                <c:pt idx="1">
                  <c:v>0.59999999999999964</c:v>
                </c:pt>
                <c:pt idx="2">
                  <c:v>1.0999999999999996</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Sheet1!$B$2:$B$6</c:f>
              <c:numCache>
                <c:formatCode>0.0</c:formatCode>
                <c:ptCount val="5"/>
                <c:pt idx="0">
                  <c:v>8.1</c:v>
                </c:pt>
                <c:pt idx="1">
                  <c:v>8.3000000000000007</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Sheet1!$C$2:$C$6</c:f>
              <c:numCache>
                <c:formatCode>0.0</c:formatCode>
                <c:ptCount val="5"/>
                <c:pt idx="0">
                  <c:v>1.9000000000000004</c:v>
                </c:pt>
                <c:pt idx="1">
                  <c:v>1.6999999999999993</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7.8763292401136002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0.26341575988639931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8.2518999999999565E-2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0.86148800000000136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8.2518999999999565E-2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0.29598799999999947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5.6138999999999939E-2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8.4674720000000008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0.15503117147079948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6.4346000000000458E-2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0.67176800000000014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6.4345999999998682E-2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0.2308040000000009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9.2912999999999357E-2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8.7702030000000004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9.0119235875000037E-2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9.3634000000000661E-2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0.97752499999999998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9.3633999999999773E-2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0.31308645011029945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7.9523820000000001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42.7729</c:v>
                </c:pt>
                <c:pt idx="2">
                  <c:v>56.6372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Your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Your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Your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Your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Your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Your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Your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Your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7.7284523756474997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Sheet1!$B$2:$B$6</c:f>
              <c:numCache>
                <c:formatCode>0.0</c:formatCode>
                <c:ptCount val="5"/>
                <c:pt idx="0">
                  <c:v>9.1</c:v>
                </c:pt>
                <c:pt idx="1">
                  <c:v>8.6</c:v>
                </c:pt>
                <c:pt idx="2">
                  <c:v>8.6</c:v>
                </c:pt>
                <c:pt idx="3">
                  <c:v>8.5</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Sheet1!$C$2:$C$6</c:f>
              <c:numCache>
                <c:formatCode>0.0</c:formatCode>
                <c:ptCount val="5"/>
                <c:pt idx="0">
                  <c:v>0.90000000000000036</c:v>
                </c:pt>
                <c:pt idx="1">
                  <c:v>1.4000000000000004</c:v>
                </c:pt>
                <c:pt idx="2">
                  <c:v>1.4000000000000004</c:v>
                </c:pt>
                <c:pt idx="3">
                  <c:v>1.5</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Sheet1!$B$2:$B$6</c:f>
              <c:numCache>
                <c:formatCode>0.0</c:formatCode>
                <c:ptCount val="5"/>
                <c:pt idx="0">
                  <c:v>7.6</c:v>
                </c:pt>
                <c:pt idx="1">
                  <c:v>7.7</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Sheet1!$C$2:$C$6</c:f>
              <c:numCache>
                <c:formatCode>0.0</c:formatCode>
                <c:ptCount val="5"/>
                <c:pt idx="0">
                  <c:v>2.4000000000000004</c:v>
                </c:pt>
                <c:pt idx="1">
                  <c:v>2.2999999999999998</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5.3082999999999991E-2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0.30909400000000087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8.6172999999998723E-2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0.89963400000000071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8.6173000000000499E-2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0.30909399999999998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0.10645300000000013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8.0854909999999993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8.2417688134871003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0.24014618651290043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7.6482999999999635E-2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0.79847000000000001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7.6482999999999635E-2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0.19622903551539927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8.3487819999999999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7.6806054803167996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0.3099385196832003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9.7637999999999892E-2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1.0193349999999999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9.7639000000000919E-2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0.28046875194899989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7.7473150000000004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0.35040399999999927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0.38940300000000061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0.10856300000000019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1.1333799999999998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0.10856300000000019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0.38940299999999972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0.65838100000000033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6.7322220000000002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Your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Your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Your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Your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Your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Your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Your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Your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7.5065133387334502</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Sheet1!$B$2:$B$6</c:f>
              <c:numCache>
                <c:formatCode>0.0</c:formatCode>
                <c:ptCount val="5"/>
                <c:pt idx="0">
                  <c:v>8.6999999999999993</c:v>
                </c:pt>
                <c:pt idx="1">
                  <c:v>8.6999999999999993</c:v>
                </c:pt>
                <c:pt idx="2">
                  <c:v>8.1</c:v>
                </c:pt>
                <c:pt idx="3">
                  <c:v>8.1</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Sheet1!$C$2:$C$6</c:f>
              <c:numCache>
                <c:formatCode>0.0</c:formatCode>
                <c:ptCount val="5"/>
                <c:pt idx="0">
                  <c:v>1.3000000000000007</c:v>
                </c:pt>
                <c:pt idx="1">
                  <c:v>1.3000000000000007</c:v>
                </c:pt>
                <c:pt idx="2">
                  <c:v>1.9000000000000004</c:v>
                </c:pt>
                <c:pt idx="3">
                  <c:v>1.9000000000000004</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Sheet1!$B$2:$B$6</c:f>
              <c:numCache>
                <c:formatCode>0.0</c:formatCode>
                <c:ptCount val="5"/>
                <c:pt idx="0">
                  <c:v>7.2</c:v>
                </c:pt>
                <c:pt idx="1">
                  <c:v>7.5</c:v>
                </c:pt>
                <c:pt idx="2">
                  <c:v>7.5</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Sheet1!$C$2:$C$6</c:f>
              <c:numCache>
                <c:formatCode>0.0</c:formatCode>
                <c:ptCount val="5"/>
                <c:pt idx="0">
                  <c:v>2.8</c:v>
                </c:pt>
                <c:pt idx="1">
                  <c:v>2.5</c:v>
                </c:pt>
                <c:pt idx="2">
                  <c:v>2.5</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0.32066999999999979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0.3203579999999997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8.9313999999999893E-2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0.93242100000000061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8.9313999999999893E-2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0.32035899999999984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0.141432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7.6414749999999998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0.12264270072940064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0.10021900000000006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1.0462729999999993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0.10021900000000006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0.35947500000000066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0.501004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6.3133340000000002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7.9827467603800883E-2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7.1445999999999898E-2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0.74588699999999974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7.1445999999999898E-2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0.25626999999999889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0.19444600000000101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8.4151340000000001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5.4547999999999597E-2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0.42503899999999994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0.11849799999999977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1.237101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0.11849800000000066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0.42503899999999994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0.43858799999999931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6.7202760000000001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3.7573027615399823E-2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0.16241299999999992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1.6955710000000002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0.16241299999999992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0.58255899999999983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1.4169690000000008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5.5935709999999998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8.8318999999999992</c:v>
                </c:pt>
                <c:pt idx="1">
                  <c:v>13.960100000000001</c:v>
                </c:pt>
                <c:pt idx="2">
                  <c:v>20.797699999999999</c:v>
                </c:pt>
                <c:pt idx="3">
                  <c:v>56.410299999999999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0.10714716872100105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4.1525000000000034E-2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0.43351700000000015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4.1525000000000034E-2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0.14894699999999972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0.12810299999999941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9.4436210000000003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0.11624800000000057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0.24163399999999946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6.7366000000001591E-2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0.70329100000000011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6.7365999999999815E-2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0.24163499999999871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0.10579099999999997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8.4963750000000005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0.1936489760646003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9.8504000000000147E-2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1.0283640000000007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9.8503999999998371E-2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0.35332200000000036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0.3307979999999997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7.4283210000000004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Your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Your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Your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Your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Your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Your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Your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Your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7.4969309317207999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Sheet1!$B$2:$B$6</c:f>
              <c:numCache>
                <c:formatCode>0.0</c:formatCode>
                <c:ptCount val="5"/>
                <c:pt idx="0">
                  <c:v>8.8000000000000007</c:v>
                </c:pt>
                <c:pt idx="1">
                  <c:v>8.8000000000000007</c:v>
                </c:pt>
                <c:pt idx="2">
                  <c:v>8.4</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Sheet1!$C$2:$C$6</c:f>
              <c:numCache>
                <c:formatCode>0.0</c:formatCode>
                <c:ptCount val="5"/>
                <c:pt idx="0">
                  <c:v>1.1999999999999993</c:v>
                </c:pt>
                <c:pt idx="1">
                  <c:v>1.1999999999999993</c:v>
                </c:pt>
                <c:pt idx="2">
                  <c:v>1.5999999999999996</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Sheet1!$B$2:$B$6</c:f>
              <c:numCache>
                <c:formatCode>0.0</c:formatCode>
                <c:ptCount val="5"/>
                <c:pt idx="0">
                  <c:v>7.3</c:v>
                </c:pt>
                <c:pt idx="1">
                  <c:v>7.5</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Sheet1!$C$2:$C$6</c:f>
              <c:numCache>
                <c:formatCode>0.0</c:formatCode>
                <c:ptCount val="5"/>
                <c:pt idx="0">
                  <c:v>2.7</c:v>
                </c:pt>
                <c:pt idx="1">
                  <c:v>2.5</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8.2180739019225992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0.13738409807740126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8.924799999999955E-2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0.93173700000000004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8.924799999999955E-2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0.18474630647449963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8.6037440000000007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5.8474999999999611E-2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0.43506100000000014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0.1212920000000004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1.2662690000000003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0.1212920000000004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0.37542886324819946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6.8068059999999999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4.1061807689899865E-2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0.13673599999999997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1.4275059999999993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0.13673600000000086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0.45145748536869945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7.0802420000000001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Your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Your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Your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Your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Your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Your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Your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Your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6.6502957680582702</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RJ2 | Lewisham and Greenwich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RJ2 | Lewisham and Greenwich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RJ2 | Lewisham and Greenwich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Lewisham and Greenwich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2829109430"/>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770656856"/>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Q28. Were you given enough privacy when being examined or treated?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Doctors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Q16. When you asked doctors questions, did you get answers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hospital lighting?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1240095298"/>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3501045"/>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4028062556"/>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 Did you get help from staff to keep in touch with your family and friends?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Q26. Did you feel able to talk to members of hospital staff about your worries and fears?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6846118"/>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32013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9079975"/>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313996121"/>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71798604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8563279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36228438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14333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99051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152658495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0193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985242656"/>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9772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640244"/>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390556929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4021938779"/>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6.9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029275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245473523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6898842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84768490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62854027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238093021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64417631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67530990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85836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69891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4642807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55814615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370242247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86618465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217779762"/>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57155838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772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772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17096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14150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8630635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205333528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1617760056"/>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210741252"/>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46740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31242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79638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9253774"/>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46317913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109947597"/>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6161921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229064269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7395292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281827611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1087413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109526486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47791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17717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07020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4424933"/>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381343006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4186948622"/>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1589825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52963187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9983820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70718285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134390199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122219876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46810741"/>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21579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987911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30693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494964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144884520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4147420626"/>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354344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248434122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6633620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93436117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106092834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253957242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353737790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252661331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18518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68422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7480581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131805858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412579078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525948839"/>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96090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4843891"/>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93330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6706193"/>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97414845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706697815"/>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0005092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248996918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1815075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414313094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203535898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2700964928"/>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19834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45378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42571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1343730"/>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290842843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1252941521"/>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6.7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996353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343967640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0614059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67281300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85782847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252830367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629605750"/>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199982109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31313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34903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7853566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426087333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314378159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48137753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4201874893"/>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161878881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41909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71845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033910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278919510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43919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93791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80581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6750021"/>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218716398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3209278300"/>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2.5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4940174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77248828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8891075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1841752316"/>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11879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96383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57536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4633106"/>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80439378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410371094"/>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4286402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177543113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2886215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2672125896"/>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22035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67407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38028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8263703"/>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97910239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3989797878"/>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3611978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385188322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838600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92490004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29613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65605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84400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21115630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91744100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309953736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76258263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289571535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306184751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(148)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(184)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86242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289163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19859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103340927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215234459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168276779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(92)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(109)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359164217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46002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177084038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58036289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36238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44390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120659159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9726473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404181203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07313937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95700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220811673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58434537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66042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37256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153641155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210085918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7024224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53064587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64442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240768457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313034711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(153)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(186)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63318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56850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22554655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25283997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86873042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(102)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(122)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204852632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46567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11992711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131539182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966217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54713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424264506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423371099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290936556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(89)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(103)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124373104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21666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164175808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111685593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(143)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(179)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46338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62266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71623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692443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223133036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117779640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283276349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(44)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21956957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240657678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184417771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(63)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(82)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73981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51509036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2910842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18714849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(141)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250653852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85044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93570863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38766007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833101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82476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99965470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574689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49905132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(156)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80082117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11519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62879337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16210474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(152)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(188)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976639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34033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79640817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50369159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358308576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(143)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319751627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30951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376677869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362282667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(156)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(189)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189159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39830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90660308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113424489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262792538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(148)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(188)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15669707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80753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27733088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14086806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(153)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(188)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559534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45793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797330828"/>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381223460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72588796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(141)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2230744337"/>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32548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97467585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186287702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(148)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795084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17155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311357364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37475159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112946343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(148)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(181)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39176979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64907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14107173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343614320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(128)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(153)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147640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19683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42912902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39039392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25263146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(132)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(159)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380958718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30605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18951241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33720877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(149)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(182)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622664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04563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128994021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249495498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398127422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(129)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358815645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93453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376404787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98467961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(140)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280605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05662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31232569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28890154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57168336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(57)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137642592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97091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305974699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79289297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(61)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087694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77350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05140189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90502056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10777907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(60)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89074344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61917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108395863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156617849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(149)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(188)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80959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48201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853131643"/>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334226555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155767500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(126)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3491379067"/>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12447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265129571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258064555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(65)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173764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83221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45819938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42289941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129733758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(152)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46818645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96627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282973218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74013004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(140)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230239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58914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871730696"/>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78532301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152076593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(106)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(118)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2097140638"/>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46747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67250198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305076913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(128)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026824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77020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10082624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59375486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381076305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(135)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262129036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36885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2804021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80842330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468896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57971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714925366"/>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00535973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54510300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(79)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(111)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415642826"/>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9528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3814360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38766095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(86)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(105)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020646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47787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155416930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94439910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206928408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9704307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75686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78625407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371893577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(155)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(185)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050581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7827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184879212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87913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397966620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64018998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LEWISHAM (155)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HOSPITAL (186)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8973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41162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49395100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676786365"/>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278000754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20905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56956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674993920"/>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32318307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4100953775"/>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38684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542023"/>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945401294"/>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943426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36170565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1326264086"/>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98466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05817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316578568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2658795909"/>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87547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9895815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144369501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305411128"/>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53996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97504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22425760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962466509"/>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2.5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2.0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410632539"/>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1502096104"/>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46333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6017843"/>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2484723"/>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66049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8514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722146419"/>
              </p:ext>
            </p:extLst>
          </p:nvPr>
        </p:nvGraphicFramePr>
        <p:xfrm>
          <a:off x="468000" y="1548000"/>
          <a:ext cx="11253864" cy="271272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Q11. Were you offered food that met any dietary needs or requirements you had?</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Q4. Did you get help from staff to keep in touch with your family and friends?
Q9. Did you get enough help from staff to wash or keep yourself clean?
Q12. How would you rate the hospital food?
Q14. Were you able to get hospital food outside of set meal times?
Q15. During your time in hospital, did you get enough to drink?
Q18. When doctors spoke about your care in front of you, were you included in the conversation?
Q19. When you asked nurses questions, did you get answers you could understand?
Q20. Did you have confidence and trust in the nurses treating you?
Q21. When nurses spoke about your care in front of you, were you included in the conversation?
Q24. To what extent did staff looking after you involve you in decisions about your care and treatment?
Q26. Did you feel able to talk to members of hospital staff about your worries and fears?
Q30. Were you able to get a member of staff to help you when you needed attention?
Q33. Beforehand, how well did hospital staff explain how you might feel after you had the operations or procedures?
Q35. To what extent did staff involve you in decisions about you leaving hospital?
Q38. Were you given enough notice about when you were going to leave hospital?
Q47. Overall, did you feel you were treated with respect and dignity while you were in the hospital?
Q48. Overall, how was your experience while you were in the hospital?</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68332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178737796"/>
              </p:ext>
            </p:extLst>
          </p:nvPr>
        </p:nvGraphicFramePr>
        <p:xfrm>
          <a:off x="468000" y="1548000"/>
          <a:ext cx="11253864" cy="198120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Q8. How clean was the hospital room or ward that you were in?
Q22. In your opinion, were there enough nurses on duty to care for you in hospital?
Q25. How much information about your condition or treatment was given to you?
Q34. After the operations or procedures, how well did hospital staff explain how the operation or procedure had gone?
Q36. To what extent did hospital staff take your family or home situation into account when planning for you to leave hospital?
Q40. To what extent did you understand the information you were given about what you should or should not do after leaving hospital?
Q46. After leaving hospital, did you get enough support from health or social care services to help you recover or manage your condition?</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05100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859232188"/>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Q49. During your hospital stay, were you ever asked to give your views on the quality of your care?</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39323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642946875"/>
              </p:ext>
            </p:extLst>
          </p:nvPr>
        </p:nvGraphicFramePr>
        <p:xfrm>
          <a:off x="469068" y="1548000"/>
          <a:ext cx="11253864" cy="3539208"/>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Q2. How did you feel about the length of time you were on the waiting list before your admission to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+2.0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Q7. Did the hospital staff explain the reasons for changing wards during the night in a way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-1.3</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Q46. After leaving hospital, did you get enough support from health or social care services to help you recover or manage your condition?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-1.2</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Q9. Did you get enough help from staff to wash or keep yourself clean?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Q41. Thinking about any medicine you were to take at home, were you given any of the following?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Q38. Were you given enough notice about when you were going to leave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Q47. Overall, did you feel you were treated with respect and dignity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707682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Q20. Did you have confidence and trust in the nurses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3293167210"/>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15484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Lewisham and Greenwich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640198492"/>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Feedback on care: patients being asked to give their views on the quality of their care
Waiting to be admitted: patients feeling that they waited the right amount of time on the waiting list before being admitted to hospital
Privacy for examinations: patients being given enough privacy when being examined or treated
Answers to questions: doctors answering patients questions in a way they could understand
Disturbance from hospital lighting: patients not being bothered at night by hospital lighting</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464503372"/>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Dietary needs or requirements: patients being offered food that met any dietary needs or requirements they had
Food outside set meal times: patients being able to get hospital food outside of set meal times, if needed
Keeping in touch: patients getting help from staff to keep in touch with family and friends during their stay in hospital
Quality of food: patients describing the hospital food as good
Talking about worries and fears: patients feeling able to talk to staff about their worries and fears</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Lewisham and Greenwich NHS Trust who had attended in late 2021. Responses were received from 351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173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5572707"/>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351</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307759913"/>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88%</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7226617"/>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484023262"/>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12%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3084951"/>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4230361547"/>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952250029"/>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2163858669"/>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982519643"/>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468187095"/>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3786323357"/>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2%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0948942"/>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3847073881"/>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1935866"/>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1161749459"/>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3472993415"/>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16822</Words>
  <Application>Microsoft Office PowerPoint</Application>
  <PresentationFormat>Widescreen</PresentationFormat>
  <Paragraphs>2345</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Lewisham and Greenwich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2022-09-30T11:08:49Z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